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308" r:id="rId3"/>
    <p:sldId id="309" r:id="rId4"/>
    <p:sldId id="310" r:id="rId5"/>
    <p:sldId id="311" r:id="rId6"/>
    <p:sldId id="312" r:id="rId7"/>
    <p:sldId id="257" r:id="rId8"/>
    <p:sldId id="303" r:id="rId9"/>
    <p:sldId id="305" r:id="rId10"/>
    <p:sldId id="306" r:id="rId11"/>
    <p:sldId id="307" r:id="rId12"/>
    <p:sldId id="299" r:id="rId13"/>
    <p:sldId id="304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28" r:id="rId30"/>
    <p:sldId id="331" r:id="rId31"/>
    <p:sldId id="329" r:id="rId32"/>
    <p:sldId id="330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276" r:id="rId52"/>
    <p:sldId id="350" r:id="rId53"/>
    <p:sldId id="351" r:id="rId54"/>
    <p:sldId id="352" r:id="rId55"/>
    <p:sldId id="258" r:id="rId56"/>
    <p:sldId id="353" r:id="rId57"/>
    <p:sldId id="35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</a:t>
            </a:r>
            <a:r>
              <a:rPr lang="pt-BR" sz="2000" b="1" dirty="0" smtClean="0">
                <a:solidFill>
                  <a:schemeClr val="bg1"/>
                </a:solidFill>
              </a:rPr>
              <a:t>Mestrado Profissional em Genética </a:t>
            </a:r>
            <a:r>
              <a:rPr lang="pt-BR" sz="2000" b="1" dirty="0">
                <a:solidFill>
                  <a:schemeClr val="bg1"/>
                </a:solidFill>
              </a:rPr>
              <a:t>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 – PGMP547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3600" b="1" dirty="0" smtClean="0">
                <a:solidFill>
                  <a:schemeClr val="bg1"/>
                </a:solidFill>
              </a:rPr>
              <a:t>Tópico </a:t>
            </a:r>
            <a:r>
              <a:rPr lang="pt-BR" sz="3600" b="1" dirty="0" smtClean="0">
                <a:solidFill>
                  <a:schemeClr val="bg1"/>
                </a:solidFill>
              </a:rPr>
              <a:t>02: Introdução à Estatística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30040" y="1703194"/>
            <a:ext cx="11531919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Estatística</a:t>
            </a:r>
            <a:r>
              <a:rPr lang="pt-BR" dirty="0" smtClean="0"/>
              <a:t>: Ciência que tem por objetivo obter, organizar, resumir, apresentar, analisar, interpretar dados oriundos de estudos ou experimentos de modo a permitir extrair conclusões relevantes.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30040" y="3209771"/>
            <a:ext cx="11531919" cy="3304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200" i="1" dirty="0" smtClean="0"/>
              <a:t>Na verdade, mais do que uma sequência de métodos, a estatística é uma forma de pensar e de ver a realidade variável, já que seu conhecimento não apenas fornece um conjunto de técnicas de análise de dados, mas condiciona toda uma postura crítica sobre sua interpretação e a elaboração de conclusões sobre os dados.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3200" i="1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400" i="1" dirty="0" err="1" smtClean="0"/>
              <a:t>Sidia</a:t>
            </a:r>
            <a:r>
              <a:rPr lang="pt-BR" sz="2400" i="1" dirty="0" smtClean="0"/>
              <a:t> M. Callegari-Jacques; Bioestatística (Princípios e aplicações)</a:t>
            </a:r>
          </a:p>
        </p:txBody>
      </p:sp>
    </p:spTree>
    <p:extLst>
      <p:ext uri="{BB962C8B-B14F-4D97-AF65-F5344CB8AC3E}">
        <p14:creationId xmlns:p14="http://schemas.microsoft.com/office/powerpoint/2010/main" val="294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Origem – Latim </a:t>
            </a:r>
          </a:p>
          <a:p>
            <a:pPr lvl="1" algn="just"/>
            <a:r>
              <a:rPr lang="pt-BR" dirty="0" smtClean="0"/>
              <a:t>Estatística – status (Estado);</a:t>
            </a:r>
          </a:p>
          <a:p>
            <a:pPr lvl="1" algn="just"/>
            <a:r>
              <a:rPr lang="pt-BR" dirty="0" smtClean="0"/>
              <a:t>Ocupava-se em descrever quantitativamente os vários aspectos dos assuntos de um governo ou estado.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Estatística atual – Experimentação</a:t>
            </a:r>
          </a:p>
          <a:p>
            <a:pPr lvl="1" algn="just"/>
            <a:r>
              <a:rPr lang="pt-BR" dirty="0" smtClean="0"/>
              <a:t>Sir Ronald </a:t>
            </a:r>
            <a:r>
              <a:rPr lang="pt-BR" dirty="0" err="1" smtClean="0"/>
              <a:t>Aylmer</a:t>
            </a:r>
            <a:r>
              <a:rPr lang="pt-BR" dirty="0" smtClean="0"/>
              <a:t> Fisher (1890 - 1962);</a:t>
            </a:r>
          </a:p>
          <a:p>
            <a:pPr lvl="1" algn="just"/>
            <a:r>
              <a:rPr lang="pt-BR" dirty="0" smtClean="0"/>
              <a:t>Bases para a experimentação estatisticamente controlada.</a:t>
            </a:r>
          </a:p>
        </p:txBody>
      </p:sp>
      <p:pic>
        <p:nvPicPr>
          <p:cNvPr id="9" name="Picture 17" descr="fisher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02" y="3689223"/>
            <a:ext cx="1593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 smtClean="0"/>
              <a:t>Papel da Estatística no Melhoramento de Plantas</a:t>
            </a:r>
            <a:endParaRPr lang="pt-BR" sz="40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Planejamento experimental: escolha das situações experimentais</a:t>
            </a:r>
          </a:p>
          <a:p>
            <a:pPr algn="just"/>
            <a:r>
              <a:rPr lang="pt-BR" dirty="0" smtClean="0"/>
              <a:t>Análise de dados: indica técnicas para resumir e apresentar as informações, bem como para comparar situações de experimentos.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11" y="2859497"/>
            <a:ext cx="4270189" cy="385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Áreas da estatística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Estatística descritiva: Conjunto de técnicas destinadas a descrever e resumir os dados, a fim de que possamos tirar conclusões.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Inferência estatística: Estudo de técnicas que possibilitam a extrapolação a um grande conjunto de dados (</a:t>
            </a:r>
            <a:r>
              <a:rPr lang="pt-BR" dirty="0" smtClean="0">
                <a:solidFill>
                  <a:srgbClr val="FF0000"/>
                </a:solidFill>
              </a:rPr>
              <a:t>populações</a:t>
            </a:r>
            <a:r>
              <a:rPr lang="pt-BR" dirty="0" smtClean="0"/>
              <a:t>), das informações e conclusões, obtidas a partir de subconjuntos de valores (</a:t>
            </a:r>
            <a:r>
              <a:rPr lang="pt-BR" dirty="0" smtClean="0">
                <a:solidFill>
                  <a:srgbClr val="FF0000"/>
                </a:solidFill>
              </a:rPr>
              <a:t>amostras</a:t>
            </a:r>
            <a:r>
              <a:rPr lang="pt-BR" dirty="0" smtClean="0"/>
              <a:t>), usualmente de dimensão muito menor.</a:t>
            </a:r>
          </a:p>
          <a:p>
            <a:pPr lvl="1" algn="just"/>
            <a:r>
              <a:rPr lang="pt-BR" dirty="0" smtClean="0"/>
              <a:t>População: é uma coleção completa de todos os elementos a serem estudados; </a:t>
            </a:r>
            <a:r>
              <a:rPr lang="pt-BR" dirty="0" err="1" smtClean="0"/>
              <a:t>Ex</a:t>
            </a:r>
            <a:r>
              <a:rPr lang="pt-BR" dirty="0" smtClean="0"/>
              <a:t>: População F</a:t>
            </a:r>
            <a:r>
              <a:rPr lang="pt-BR" baseline="-25000" dirty="0" smtClean="0"/>
              <a:t>2</a:t>
            </a:r>
            <a:r>
              <a:rPr lang="pt-BR" dirty="0" smtClean="0"/>
              <a:t>, população de fungos.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Amostra: é uma </a:t>
            </a:r>
            <a:r>
              <a:rPr lang="pt-BR" dirty="0" err="1" smtClean="0"/>
              <a:t>subcoleção</a:t>
            </a:r>
            <a:r>
              <a:rPr lang="pt-BR" dirty="0" smtClean="0"/>
              <a:t> de elementos extraídos de uma população.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58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Média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,25∗10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0,50∗20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0,25∗50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0,25+0,50+0,25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98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dos desvios em relação à média é igual a zero.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05691" y="3984303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  <a:blipFill>
                <a:blip r:embed="rId3"/>
                <a:stretch>
                  <a:fillRect t="-12632" r="-11940" b="-3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+25=0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376986"/>
                  </p:ext>
                </p:extLst>
              </p:nvPr>
            </p:nvGraphicFramePr>
            <p:xfrm>
              <a:off x="5408023" y="3148644"/>
              <a:ext cx="466830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415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34153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376986"/>
                  </p:ext>
                </p:extLst>
              </p:nvPr>
            </p:nvGraphicFramePr>
            <p:xfrm>
              <a:off x="5408023" y="3148644"/>
              <a:ext cx="466830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415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34153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1" t="-510667" r="-10130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61" t="-510667" r="-130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225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35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15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38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Característica, caráter, caractere ou variável: atributo que define uma observação (unidade ou elementos), </a:t>
            </a:r>
            <a:r>
              <a:rPr lang="pt-BR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</a:t>
            </a:r>
          </a:p>
          <a:p>
            <a:pPr lvl="1" algn="just"/>
            <a:r>
              <a:rPr lang="pt-BR" dirty="0" smtClean="0"/>
              <a:t>Aspecto dos grãos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050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3378304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2515010" y="4566006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665183" y="4542998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4332390" y="4554606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pt-BR" dirty="0" smtClean="0"/>
              <a:t>A multiplicação ou divisão dos dados por uma constante (k) altera a média de tal forma que a nova média fica multiplicada ou dividida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2,5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58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pt-BR" dirty="0" smtClean="0"/>
              <a:t>A média é influenciada por valores extremos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250022,5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2000" r="-8186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24359" t="-512000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Mediana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Mediana: valor que ocupa a posição central dos dados ordenados.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" t="-510667" r="-517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𝑖𝑚𝑝𝑎𝑟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blipFill>
                <a:blip r:embed="rId3"/>
                <a:stretch>
                  <a:fillRect l="-1397" b="-1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𝑜𝑏𝑠𝑒𝑟𝑣𝑎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blipFill>
                <a:blip r:embed="rId5"/>
                <a:stretch>
                  <a:fillRect l="-194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" t="-410667" r="-738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5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ou subtração de uma constante k aos dados altera a mediana de tal forma que a nova mediana fica adicionada ou subtraída pela constante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30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50667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63" t="-412000" r="-152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multiplicação ou divisão dos dados por uma constante k altera a mediana de tal forma que  a nova mediana fica multiplicada ou dividida pela constante.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100949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12000" r="-10151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141" t="-412000" r="-190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Moda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Moda: valor mais frequente de um conjunto de dados</a:t>
            </a:r>
          </a:p>
          <a:p>
            <a:pPr marL="0" indent="0" algn="just">
              <a:buNone/>
            </a:pPr>
            <a:r>
              <a:rPr lang="pt-BR" dirty="0" smtClean="0"/>
              <a:t>Propriedades: k = 10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5" t="-592000" r="-4025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717" t="-592000" r="-3002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84" t="-592000" r="-2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84" t="-592000" r="-1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284" t="-592000" r="-113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40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3138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Cambria Math" panose="02040503050406030204" pitchFamily="18" charset="0"/>
              </a:rPr>
              <a:t>As </a:t>
            </a:r>
            <a:r>
              <a:rPr lang="pt-BR" b="1" i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medidas de posição</a:t>
            </a:r>
            <a:r>
              <a:rPr lang="pt-BR" i="1" dirty="0" smtClean="0">
                <a:latin typeface="Cambria Math" panose="02040503050406030204" pitchFamily="18" charset="0"/>
              </a:rPr>
              <a:t> são importantes para caracterizar um conjunto de mensurações, mas não são suficientes para caracterizar completamente a distribuição dos dados.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Medidas de dispersão se aplicam na caracterização de uma distribuição de mensurações.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6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1"/>
          <a:stretch/>
        </p:blipFill>
        <p:spPr bwMode="auto">
          <a:xfrm>
            <a:off x="1670434" y="95794"/>
            <a:ext cx="9344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5" r="34198"/>
          <a:stretch/>
        </p:blipFill>
        <p:spPr bwMode="auto">
          <a:xfrm>
            <a:off x="3543006" y="3622624"/>
            <a:ext cx="5383279" cy="32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Amplitude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Amplitude: diferença entre o maior valor e o menor valor de um conjunto de dados.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999990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" t="-510667" r="-1283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814" t="-510667" r="-84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tângulo 1"/>
          <p:cNvSpPr/>
          <p:nvPr/>
        </p:nvSpPr>
        <p:spPr>
          <a:xfrm>
            <a:off x="200298" y="3150429"/>
            <a:ext cx="659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Rápida e fácil indicação da variabilidade dos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Desvantagens: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não considera todos os valores;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Muito influenciada por valores extremos (</a:t>
            </a:r>
            <a:r>
              <a:rPr lang="pt-BR" sz="2400" dirty="0" err="1" smtClean="0"/>
              <a:t>outliers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9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Variância: medida de dispersão dos valores em torno da média. É obtida pela soma dos quadrados dos desvios em relação à média aritmética, dividida pelo número de graus de liberdade.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1" i="1" kern="12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−</m:t>
                                </m:r>
                                <m:r>
                                  <a:rPr lang="pt-BR" sz="20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1" i="1" kern="12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r>
                                <a:rPr lang="pt-BR" sz="2000" b="1" i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)²</a:t>
                          </a:r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=25</m:t>
                                </m:r>
                              </m:oMath>
                            </m:oMathPara>
                          </a14:m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20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²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4−1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300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7692" r="-143224" b="-7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7692" r="-657" b="-7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43750" r="-473182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343750" r="-143224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343750" r="-657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14" y="2727960"/>
            <a:ext cx="6465026" cy="13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4725" y="1589501"/>
            <a:ext cx="11649891" cy="4689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Qualitativas (categóricas): são variáveis que fornecem dados de natureza não numérica.</a:t>
            </a:r>
          </a:p>
          <a:p>
            <a:pPr lvl="1" algn="just"/>
            <a:r>
              <a:rPr lang="pt-BR" dirty="0" smtClean="0"/>
              <a:t>Nominal: não é possível estabelecer uma ordem natural entre seus valores</a:t>
            </a:r>
          </a:p>
          <a:p>
            <a:pPr lvl="2" algn="just"/>
            <a:r>
              <a:rPr lang="pt-BR" dirty="0" smtClean="0"/>
              <a:t>Cor da flor (Branca, rosa ou roxa)</a:t>
            </a:r>
          </a:p>
          <a:p>
            <a:pPr lvl="1" algn="just"/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Ordinal: assume valores que apresentam uma ordenação natural, indicando intensidades crescentes de realização:</a:t>
            </a:r>
          </a:p>
          <a:p>
            <a:pPr lvl="2" algn="just"/>
            <a:r>
              <a:rPr lang="pt-BR" dirty="0" smtClean="0"/>
              <a:t>Severidade de mancha angular (notas de 1 a 9)</a:t>
            </a:r>
          </a:p>
          <a:p>
            <a:pPr lvl="2" algn="just"/>
            <a:r>
              <a:rPr lang="pt-BR" dirty="0" smtClean="0"/>
              <a:t>Arquitetura de plantas (notas de 1 a 9)</a:t>
            </a:r>
          </a:p>
          <a:p>
            <a:pPr marL="914400" lvl="2" indent="0" algn="just">
              <a:buNone/>
            </a:pPr>
            <a:endParaRPr lang="pt-BR" dirty="0" smtClean="0"/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9274747" y="4738823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7195095" y="2867867"/>
            <a:ext cx="1178940" cy="1439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5351844" y="2847703"/>
            <a:ext cx="1204812" cy="145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9019052" y="2858778"/>
            <a:ext cx="1204812" cy="144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06" y="1770017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" y="3210877"/>
            <a:ext cx="11106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7" y="4870870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66032"/>
            <a:ext cx="10277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Desvantagem:</a:t>
            </a:r>
          </a:p>
          <a:p>
            <a:pPr lvl="1" algn="just"/>
            <a:r>
              <a:rPr lang="pt-BR" dirty="0" smtClean="0"/>
              <a:t>A unidade de medida da variância é o quadrado da unidade de medida original.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838200" y="273104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Medidas de Dispersão – Desvio padrão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11" y="4481617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2789"/>
          <a:stretch/>
        </p:blipFill>
        <p:spPr>
          <a:xfrm>
            <a:off x="838200" y="1565501"/>
            <a:ext cx="10716518" cy="13867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9492"/>
          <a:stretch/>
        </p:blipFill>
        <p:spPr>
          <a:xfrm>
            <a:off x="962025" y="3387634"/>
            <a:ext cx="10267950" cy="3021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72839" b="84801"/>
          <a:stretch/>
        </p:blipFill>
        <p:spPr>
          <a:xfrm>
            <a:off x="4186645" y="2586447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0252" b="8953"/>
          <a:stretch/>
        </p:blipFill>
        <p:spPr>
          <a:xfrm>
            <a:off x="1152525" y="4676504"/>
            <a:ext cx="10201275" cy="168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=225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=235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211" r="-127838" b="-1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109211" r="-212" b="-1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12783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212000" r="-212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12783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312000" r="-212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/>
          <p:cNvSpPr txBox="1"/>
          <p:nvPr/>
        </p:nvSpPr>
        <p:spPr>
          <a:xfrm>
            <a:off x="3970217" y="149039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 amostra mais homogênea?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72839" b="84801"/>
          <a:stretch/>
        </p:blipFill>
        <p:spPr>
          <a:xfrm>
            <a:off x="4491445" y="4110011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Erro Padrão da Média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33826"/>
          <a:stretch/>
        </p:blipFill>
        <p:spPr>
          <a:xfrm>
            <a:off x="1377450" y="2876071"/>
            <a:ext cx="8601075" cy="18972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4934" t="78173" b="868"/>
          <a:stretch/>
        </p:blipFill>
        <p:spPr>
          <a:xfrm>
            <a:off x="1377450" y="5968361"/>
            <a:ext cx="3016022" cy="600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69364" r="51671"/>
          <a:stretch/>
        </p:blipFill>
        <p:spPr>
          <a:xfrm>
            <a:off x="807037" y="4704415"/>
            <a:ext cx="4156847" cy="878341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5441905" y="5873518"/>
            <a:ext cx="3215367" cy="790575"/>
            <a:chOff x="1932351" y="5594846"/>
            <a:chExt cx="3215367" cy="79057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51" y="5722481"/>
              <a:ext cx="1343025" cy="64770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93" y="5594846"/>
              <a:ext cx="1952625" cy="790575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838200" y="1704643"/>
            <a:ext cx="9922909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da dispersão das médias amostrais em torno da média da população.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Estimador da precisão da estimativa de uma média populacional.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200" y="1575745"/>
            <a:ext cx="760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do grau de associação linear entre duas variáveis.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076"/>
            <a:ext cx="94773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5968"/>
          <a:stretch/>
        </p:blipFill>
        <p:spPr>
          <a:xfrm>
            <a:off x="703729" y="1676400"/>
            <a:ext cx="9477375" cy="152675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2703"/>
            <a:ext cx="74485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1899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Quantitativas: são aquelas cujos dados são valores numéricos que expressam quantidades.</a:t>
            </a:r>
          </a:p>
          <a:p>
            <a:pPr lvl="1" algn="just"/>
            <a:r>
              <a:rPr lang="pt-BR" dirty="0" smtClean="0"/>
              <a:t>Discretas: são aquelas em que os dados somente podem apresentar determinados valores, em geral, números inteiros (finito e enumerável).</a:t>
            </a:r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391620"/>
            <a:ext cx="5858167" cy="329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0" y="3396342"/>
            <a:ext cx="4892117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Número de plantas (estande)</a:t>
            </a:r>
          </a:p>
          <a:p>
            <a:pPr lvl="1" algn="just"/>
            <a:r>
              <a:rPr lang="pt-BR" dirty="0" smtClean="0"/>
              <a:t>Número de vagens</a:t>
            </a:r>
          </a:p>
          <a:p>
            <a:pPr lvl="1" algn="just"/>
            <a:r>
              <a:rPr lang="pt-BR" dirty="0" smtClean="0"/>
              <a:t>Número de sementes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00" y="3391621"/>
            <a:ext cx="898234" cy="3337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29740"/>
            <a:ext cx="8096250" cy="2667000"/>
          </a:xfrm>
          <a:prstGeom prst="rect">
            <a:avLst/>
          </a:prstGeom>
        </p:spPr>
      </p:pic>
      <p:pic>
        <p:nvPicPr>
          <p:cNvPr id="1026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 bwMode="auto">
          <a:xfrm>
            <a:off x="660672" y="4679632"/>
            <a:ext cx="4843155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4"/>
          <a:stretch/>
        </p:blipFill>
        <p:spPr bwMode="auto">
          <a:xfrm>
            <a:off x="6025516" y="4679632"/>
            <a:ext cx="4911730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" y="1628689"/>
            <a:ext cx="5086235" cy="3953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=244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=356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=252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77889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469" t="-337500" r="-4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469" t="-337500" r="-3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201415" t="-337500" r="-2363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352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408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um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1" y="1428755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não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viesado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forem retiradas todas as amostras de tamanho n de uma população, a média de todas as estimativas obtidas em todas as amostras possíveis será igual ao valor do parâmetro que se deseja estimar.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4447178" y="2635597"/>
          <a:ext cx="6502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315">
                  <a:extLst>
                    <a:ext uri="{9D8B030D-6E8A-4147-A177-3AD203B41FA5}">
                      <a16:colId xmlns:a16="http://schemas.microsoft.com/office/drawing/2014/main" val="2744653877"/>
                    </a:ext>
                  </a:extLst>
                </a:gridCol>
                <a:gridCol w="1407885">
                  <a:extLst>
                    <a:ext uri="{9D8B030D-6E8A-4147-A177-3AD203B41FA5}">
                      <a16:colId xmlns:a16="http://schemas.microsoft.com/office/drawing/2014/main" val="8949957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61078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5922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Amostras</a:t>
                      </a:r>
                      <a:r>
                        <a:rPr lang="pt-BR" sz="1800" baseline="0" dirty="0" smtClean="0"/>
                        <a:t> (n = 2)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S²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01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94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3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7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37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10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25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75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Média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0,6666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0,6284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55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blipFill>
                <a:blip r:embed="rId2"/>
                <a:stretch>
                  <a:fillRect l="-8209" r="-8955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=0,6666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blipFill>
                <a:blip r:embed="rId3"/>
                <a:stretch>
                  <a:fillRect l="-2128" r="-390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=0,816496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blipFill>
                <a:blip r:embed="rId4"/>
                <a:stretch>
                  <a:fillRect l="-1917" r="-351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blipFill>
                <a:blip r:embed="rId5"/>
                <a:stretch>
                  <a:fillRect l="-3953" r="-671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consistente.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variância do estimador deve tender a zero, quando n aumenta, tendendo para o infinito.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eficiente: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 maior eficiência é aquele que possui menor variância.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31818" y="3850608"/>
            <a:ext cx="9971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a média amostral (m) e a mediana amostral, qual o estimador mais eficiente para a média populacional </a:t>
            </a:r>
            <a:r>
              <a:rPr lang="el-G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pt-B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?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Estimação por Intervalo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 a informação amostral para obter dois valores, entre os quais se pretende que esteja o parâmetro de interesse, com certo nível de probabilidade (1-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075507" y="2650279"/>
            <a:ext cx="997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 de confiança para a média populacional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741164" y="2601688"/>
          <a:ext cx="8640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2458296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4309433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019302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80504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58345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0336141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7638332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955083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886299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415615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38.15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15.58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3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10.99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3.83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33.86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18.64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12.98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4.26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5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10.25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9.29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15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29.76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3.38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6.79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25.69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4.06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12.72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3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5.32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2.93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5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13.57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21.17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7.15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19.61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68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17.96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16.74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7.98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45.6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3.48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14.74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3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9.39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3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21.59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15.78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24.51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6728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13210" y="1679232"/>
            <a:ext cx="1189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 o intervalo de confiança para a média dos dados de produção de grãos de feijão, g/planta, F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geração do cruzamento entre as cultivares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Pompadour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Carioca MG.</a:t>
            </a:r>
            <a:endParaRPr lang="pt-BR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5,68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10,99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24,51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=11,1645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5,68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10,99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+…+24,51²)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116,45)²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=77,3901 (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𝑝𝑙𝑎𝑛𝑡𝑎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77,3901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=0,8797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pt-BR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0,05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0,025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=1,987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  <a:blipFill>
                <a:blip r:embed="rId6"/>
                <a:stretch>
                  <a:fillRect t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=11,1645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±1,987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∗0,8797=11,1645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1,7480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=[9,4165;12,9125]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Contínuas: são aquelas que podem apresentar qualquer valor dentro de um intervalo de variação possível.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r>
              <a:rPr lang="pt-BR" dirty="0" err="1" smtClean="0"/>
              <a:t>Brix</a:t>
            </a:r>
            <a:endParaRPr lang="pt-BR" dirty="0" smtClean="0"/>
          </a:p>
          <a:p>
            <a:pPr lvl="1" algn="just"/>
            <a:r>
              <a:rPr lang="pt-BR" dirty="0" smtClean="0"/>
              <a:t>Diâmetro (hipocótilo, haste)</a:t>
            </a:r>
          </a:p>
          <a:p>
            <a:pPr lvl="1" algn="just"/>
            <a:r>
              <a:rPr lang="pt-BR" dirty="0" smtClean="0"/>
              <a:t>Altura de planta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Resultado de imagem para paquÃ­metr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b="9165"/>
          <a:stretch/>
        </p:blipFill>
        <p:spPr bwMode="auto">
          <a:xfrm>
            <a:off x="487895" y="4819232"/>
            <a:ext cx="2159510" cy="1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8525" r="4844" b="8713"/>
          <a:stretch/>
        </p:blipFill>
        <p:spPr bwMode="auto">
          <a:xfrm>
            <a:off x="6261269" y="2388327"/>
            <a:ext cx="2435550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18809" r="56892" b="7988"/>
          <a:stretch/>
        </p:blipFill>
        <p:spPr bwMode="auto">
          <a:xfrm>
            <a:off x="9448085" y="2388327"/>
            <a:ext cx="1905715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ediÃ§Ã£o de altura de plantas dr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1" y="4760952"/>
            <a:ext cx="2709545" cy="1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9" y="47625"/>
            <a:ext cx="7021513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79654" y="0"/>
            <a:ext cx="7056438" cy="76517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638800" y="2973977"/>
                <a:ext cx="2194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5A641DD9-1C59-4676-8FEA-F64D8B608DFA}" type="mathplaceholder">
                        <a:rPr lang="pt-BR" i="1" smtClean="0">
                          <a:latin typeface="Cambria Math" panose="02040503050406030204" pitchFamily="18" charset="0"/>
                        </a:rPr>
                        <a:t>Digite a equação aqui.</a:t>
                      </a:fl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3977"/>
                <a:ext cx="2194512" cy="276999"/>
              </a:xfrm>
              <a:prstGeom prst="rect">
                <a:avLst/>
              </a:prstGeom>
              <a:blipFill>
                <a:blip r:embed="rId4"/>
                <a:stretch>
                  <a:fillRect l="-3056" r="-3333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452" y="2838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 smtClean="0"/>
              <a:t>Dúvidas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40656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Fenótipo: particularidade inerente a cada um dos caracteres.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199" y="2760616"/>
            <a:ext cx="6154784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 (branca, rosa ou roxa)</a:t>
            </a:r>
          </a:p>
          <a:p>
            <a:pPr lvl="1" algn="just"/>
            <a:r>
              <a:rPr lang="pt-BR" dirty="0" smtClean="0"/>
              <a:t>Produtividade de grãos (500 – </a:t>
            </a:r>
            <a:r>
              <a:rPr lang="pt-BR" dirty="0" smtClean="0"/>
              <a:t>3000 </a:t>
            </a:r>
            <a:r>
              <a:rPr lang="pt-BR" dirty="0" smtClean="0"/>
              <a:t>kg/ha)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378169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3289561" y="4548589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1439734" y="4525581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5106941" y="4537189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São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Como obter os dados?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4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59" y="1706578"/>
            <a:ext cx="3194698" cy="486648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3656"/>
            <a:ext cx="4176464" cy="3242804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523830"/>
            <a:ext cx="5109754" cy="1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2"/>
          <p:cNvSpPr txBox="1">
            <a:spLocks noChangeArrowheads="1"/>
          </p:cNvSpPr>
          <p:nvPr/>
        </p:nvSpPr>
        <p:spPr bwMode="auto">
          <a:xfrm>
            <a:off x="2262188" y="6562726"/>
            <a:ext cx="7721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1500" b="1">
                <a:latin typeface="Century Gothic" panose="020B0502020202020204" pitchFamily="34" charset="0"/>
              </a:rPr>
              <a:t>Centro de Desenvolvimento Científico e Tecnológico – Fazenda Muquem - UFLA</a:t>
            </a:r>
            <a:endParaRPr lang="pt-BR" altLang="en-US" sz="1500">
              <a:latin typeface="Century Gothic" panose="020B0502020202020204" pitchFamily="34" charset="0"/>
            </a:endParaRPr>
          </a:p>
        </p:txBody>
      </p:sp>
      <p:pic>
        <p:nvPicPr>
          <p:cNvPr id="1024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50"/>
            <a:ext cx="8686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1616</TotalTime>
  <Words>2238</Words>
  <Application>Microsoft Office PowerPoint</Application>
  <PresentationFormat>Widescreen</PresentationFormat>
  <Paragraphs>627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Century</vt:lpstr>
      <vt:lpstr>Century Gothic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Conceitos Importantes Tipos de variáveis</vt:lpstr>
      <vt:lpstr>Conceitos Importantes Tipos de variáveis</vt:lpstr>
      <vt:lpstr>Conceitos Importantes Tipos de variáveis</vt:lpstr>
      <vt:lpstr>Conceitos Importantes</vt:lpstr>
      <vt:lpstr>Conceitos Importantes</vt:lpstr>
      <vt:lpstr>Como obter os dados?</vt:lpstr>
      <vt:lpstr>Apresentação do PowerPoint</vt:lpstr>
      <vt:lpstr>Conceitos Importantes</vt:lpstr>
      <vt:lpstr>Estatística</vt:lpstr>
      <vt:lpstr>Papel da Estatística no Melhoramento de Plantas</vt:lpstr>
      <vt:lpstr>Áreas da estatística</vt:lpstr>
      <vt:lpstr>Áreas da Estatística</vt:lpstr>
      <vt:lpstr>Estatística Descritiva</vt:lpstr>
      <vt:lpstr>Medidas de posição - Média</vt:lpstr>
      <vt:lpstr>Média - Propriedades</vt:lpstr>
      <vt:lpstr>Média - Propriedades</vt:lpstr>
      <vt:lpstr>Média - Propriedades</vt:lpstr>
      <vt:lpstr>Média - Propriedades</vt:lpstr>
      <vt:lpstr>Média - Propriedades</vt:lpstr>
      <vt:lpstr>Medidas de Posição - Mediana</vt:lpstr>
      <vt:lpstr>Mediana - Propriedades</vt:lpstr>
      <vt:lpstr>Mediana - Propriedades</vt:lpstr>
      <vt:lpstr>Medidas de Posição - Moda</vt:lpstr>
      <vt:lpstr>Medidas de Dispersão</vt:lpstr>
      <vt:lpstr>Apresentação do PowerPoint</vt:lpstr>
      <vt:lpstr>Medidas de Dispersão - Amplitude</vt:lpstr>
      <vt:lpstr>Medidas de Dispersão - Variância</vt:lpstr>
      <vt:lpstr>Medidas de Dispersão - Variância</vt:lpstr>
      <vt:lpstr>Medidas de Dispersão - Variância</vt:lpstr>
      <vt:lpstr>Variância - Propriedades</vt:lpstr>
      <vt:lpstr>Variância - Propriedades</vt:lpstr>
      <vt:lpstr>Desvio Padrão - Propriedades</vt:lpstr>
      <vt:lpstr>Medidas de Dispersão Coeficiente de Variação</vt:lpstr>
      <vt:lpstr>Medidas de Dispersão Coeficiente de Variação</vt:lpstr>
      <vt:lpstr>Medidas de Dispersão Erro Padrão da Média</vt:lpstr>
      <vt:lpstr>Medidas de Dispersão Coeficiente de Correlação</vt:lpstr>
      <vt:lpstr>Medidas de Dispersão Coeficiente de Correlação</vt:lpstr>
      <vt:lpstr>Medidas de Dispersão Coeficiente de Correlação</vt:lpstr>
      <vt:lpstr>Medidas de Dispersão Coeficiente de Correlação</vt:lpstr>
      <vt:lpstr>Inferência Estatística</vt:lpstr>
      <vt:lpstr>Inferência Estatística</vt:lpstr>
      <vt:lpstr>Conceitos importantes</vt:lpstr>
      <vt:lpstr>Propriedades de Estimadores</vt:lpstr>
      <vt:lpstr>Propriedades de Estimadores</vt:lpstr>
      <vt:lpstr>Estimação por Intervalo</vt:lpstr>
      <vt:lpstr>Exemplo</vt:lpstr>
      <vt:lpstr>Exemplo</vt:lpstr>
      <vt:lpstr>Apresentação do PowerPoint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Dúvidas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124</cp:revision>
  <dcterms:created xsi:type="dcterms:W3CDTF">2019-05-16T17:24:43Z</dcterms:created>
  <dcterms:modified xsi:type="dcterms:W3CDTF">2019-08-08T16:30:35Z</dcterms:modified>
</cp:coreProperties>
</file>